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94" r:id="rId3"/>
    <p:sldId id="325" r:id="rId4"/>
    <p:sldId id="324" r:id="rId5"/>
    <p:sldId id="297" r:id="rId6"/>
    <p:sldId id="260" r:id="rId7"/>
    <p:sldId id="326" r:id="rId8"/>
    <p:sldId id="300" r:id="rId9"/>
    <p:sldId id="298" r:id="rId10"/>
    <p:sldId id="307" r:id="rId11"/>
    <p:sldId id="308" r:id="rId12"/>
    <p:sldId id="311" r:id="rId13"/>
    <p:sldId id="314" r:id="rId14"/>
    <p:sldId id="319" r:id="rId15"/>
    <p:sldId id="313" r:id="rId16"/>
    <p:sldId id="318" r:id="rId17"/>
    <p:sldId id="322" r:id="rId18"/>
    <p:sldId id="316" r:id="rId19"/>
    <p:sldId id="317" r:id="rId20"/>
    <p:sldId id="327" r:id="rId21"/>
    <p:sldId id="328" r:id="rId22"/>
    <p:sldId id="329" r:id="rId23"/>
    <p:sldId id="280" r:id="rId24"/>
  </p:sldIdLst>
  <p:sldSz cx="9144000" cy="5143500" type="screen16x9"/>
  <p:notesSz cx="6858000" cy="9144000"/>
  <p:embeddedFontLst>
    <p:embeddedFont>
      <p:font typeface="Proxima Nova" panose="02000506030000020004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EB9B"/>
    <a:srgbClr val="CCFF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5FA4FC-9944-4C54-9A0D-9488E2B8F508}">
  <a:tblStyle styleId="{4A5FA4FC-9944-4C54-9A0D-9488E2B8F5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76677" autoAdjust="0"/>
  </p:normalViewPr>
  <p:slideViewPr>
    <p:cSldViewPr snapToGrid="0" snapToObjects="1">
      <p:cViewPr>
        <p:scale>
          <a:sx n="105" d="100"/>
          <a:sy n="105" d="100"/>
        </p:scale>
        <p:origin x="400" y="2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076635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 Everyone,</a:t>
            </a:r>
            <a:r>
              <a:rPr lang="en-US" baseline="0" dirty="0"/>
              <a:t> this is </a:t>
            </a:r>
            <a:r>
              <a:rPr lang="en-US" baseline="0" dirty="0" err="1"/>
              <a:t>Sreeni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78427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Workloads within Kubernetes are higher level objects that manage Pods or other higher level objects.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" dirty="0"/>
              <a:t>But everything revolves around (at a minimum) a Pod Template.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" b="1" dirty="0"/>
              <a:t>ReplicaSet</a:t>
            </a:r>
          </a:p>
          <a:p>
            <a:pPr marL="628650" lvl="1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" sz="1100" dirty="0"/>
              <a:t>Their job is simple: </a:t>
            </a:r>
            <a:r>
              <a:rPr lang="en" sz="1100" b="1" dirty="0"/>
              <a:t>Always ensure the desired number of pods are running.</a:t>
            </a:r>
            <a:endParaRPr lang="en" sz="1100" b="0" dirty="0"/>
          </a:p>
          <a:p>
            <a:pPr marL="628650" lvl="1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" sz="1100" dirty="0"/>
              <a:t>Includes their scheduling, scaling, and deletion</a:t>
            </a:r>
            <a:endParaRPr lang="en-US" sz="1100" dirty="0"/>
          </a:p>
          <a:p>
            <a:pPr marL="628650" lvl="1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dirty="0"/>
              <a:t>Demo:</a:t>
            </a:r>
          </a:p>
          <a:p>
            <a:pPr marL="1085850" lvl="2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dirty="0"/>
              <a:t>Show the replicas</a:t>
            </a:r>
            <a:r>
              <a:rPr lang="en-US" sz="1100" baseline="0" dirty="0"/>
              <a:t> in the </a:t>
            </a:r>
            <a:r>
              <a:rPr lang="en-US" sz="1100" baseline="0" dirty="0" err="1"/>
              <a:t>CaclulatorSvc-Istio.yaml</a:t>
            </a:r>
            <a:endParaRPr lang="en-US" sz="1100" baseline="0" dirty="0"/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b="1" baseline="0" dirty="0"/>
              <a:t>Deployment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dirty="0">
                <a:solidFill>
                  <a:schemeClr val="dk1"/>
                </a:solidFill>
              </a:rPr>
              <a:t>Offer update control and rollback functionality, gives blue/green deployment</a:t>
            </a:r>
          </a:p>
          <a:p>
            <a:pPr marL="628650" lvl="1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dirty="0"/>
              <a:t>Rolling updates</a:t>
            </a:r>
          </a:p>
          <a:p>
            <a:pPr marL="628650" lvl="1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dirty="0"/>
              <a:t>Demo:</a:t>
            </a:r>
          </a:p>
          <a:p>
            <a:pPr marL="1085850" lvl="2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-US" sz="1100" dirty="0"/>
              <a:t>a new pod deployment by adding an additional</a:t>
            </a:r>
            <a:r>
              <a:rPr lang="en-US" sz="1100" baseline="0" dirty="0"/>
              <a:t> label to </a:t>
            </a:r>
            <a:r>
              <a:rPr lang="en-US" sz="1100" baseline="0" dirty="0" err="1"/>
              <a:t>CalculatorSvc-Istio.yaml</a:t>
            </a:r>
            <a:endParaRPr lang="en-US" sz="1100" dirty="0"/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" sz="1100" b="1" dirty="0"/>
              <a:t>Kubernetes</a:t>
            </a:r>
            <a:r>
              <a:rPr lang="en" sz="1100" b="1" baseline="0" dirty="0"/>
              <a:t> is designed with extensibility in mind. In additiont to the Core Objects and Workloads, platform developers may create Custom Resource Defenitions. Istio leverages CRD to deliver its features.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</a:pPr>
            <a:r>
              <a:rPr lang="en" sz="1100" b="1" baseline="0" dirty="0"/>
              <a:t>Kubernetes has ConfigMaps</a:t>
            </a:r>
            <a:r>
              <a:rPr lang="en-US" sz="1100" b="1" baseline="0" dirty="0"/>
              <a:t> and </a:t>
            </a:r>
            <a:r>
              <a:rPr lang="en" sz="1100" b="1" baseline="0" dirty="0"/>
              <a:t>Secrets</a:t>
            </a:r>
            <a:r>
              <a:rPr lang="en-US" sz="1100" b="1" baseline="0" dirty="0"/>
              <a:t> </a:t>
            </a:r>
            <a:r>
              <a:rPr lang="en" sz="1100" b="1" baseline="0" dirty="0"/>
              <a:t>built into the platform natively for Externalizing Config and Security</a:t>
            </a:r>
          </a:p>
        </p:txBody>
      </p:sp>
    </p:spTree>
    <p:extLst>
      <p:ext uri="{BB962C8B-B14F-4D97-AF65-F5344CB8AC3E}">
        <p14:creationId xmlns:p14="http://schemas.microsoft.com/office/powerpoint/2010/main" val="12139841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Istio</a:t>
            </a:r>
            <a:r>
              <a:rPr lang="en-US" dirty="0"/>
              <a:t> is a Service Mesh which can run on </a:t>
            </a:r>
            <a:r>
              <a:rPr lang="en-US" dirty="0" err="1"/>
              <a:t>Kubernetes</a:t>
            </a:r>
            <a:endParaRPr lang="en-US" dirty="0"/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Istio</a:t>
            </a:r>
            <a:r>
              <a:rPr lang="en-US" dirty="0"/>
              <a:t> has a Control Plane</a:t>
            </a:r>
            <a:r>
              <a:rPr lang="en-US" baseline="0" dirty="0"/>
              <a:t> and Data Plane</a:t>
            </a:r>
            <a:endParaRPr lang="en-US" dirty="0"/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Envoy belongs to the Data Plane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Istio</a:t>
            </a:r>
            <a:r>
              <a:rPr lang="en-US" dirty="0"/>
              <a:t> uses extended version of Envoy Proxy</a:t>
            </a:r>
            <a:r>
              <a:rPr lang="en-US" baseline="0" dirty="0"/>
              <a:t> and leverages many of its features such as 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Dynamic Service Discovery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Load Balancing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TLS Termination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Circuit Breakers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Health Checks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Staged rollouts with %-based</a:t>
            </a:r>
            <a:r>
              <a:rPr lang="en-US" baseline="0" dirty="0"/>
              <a:t> traffic split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Fault Injection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Metrics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Envoy is deployed as a side car to all pods in the </a:t>
            </a:r>
            <a:r>
              <a:rPr lang="en-US" baseline="0" dirty="0" err="1"/>
              <a:t>Istio</a:t>
            </a:r>
            <a:r>
              <a:rPr lang="en-US" baseline="0" dirty="0"/>
              <a:t> enabled namespace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Pilot, Mixer and Citadel belong to the Control Plane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Mixer 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tabLst/>
              <a:defRPr/>
            </a:pPr>
            <a:r>
              <a:rPr lang="en-US" baseline="0" dirty="0"/>
              <a:t>Enforces access control and Usage Polices across the service mesh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Collects telemetry data from Envoy proxy and other services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Pilot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Provides service discovery for Envoy sidecars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Provides capabilities for intelligent routing features like</a:t>
            </a:r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A/B tests</a:t>
            </a:r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Canary deployments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Provides Resiliency by enabling</a:t>
            </a:r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Timeouts</a:t>
            </a:r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 err="1"/>
              <a:t>Retrys</a:t>
            </a:r>
            <a:endParaRPr lang="en-US" baseline="0" dirty="0"/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Circuit Breakers </a:t>
            </a:r>
            <a:r>
              <a:rPr lang="en-US" baseline="0" dirty="0" err="1"/>
              <a:t>etc</a:t>
            </a:r>
            <a:endParaRPr lang="en-US" baseline="0" dirty="0"/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Citadel Provides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Service to Service and end user authentication with built-in Identity and Credential Management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endParaRPr lang="en-US" baseline="0" dirty="0"/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endParaRPr lang="en-US" baseline="0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Tiller is the</a:t>
            </a:r>
            <a:r>
              <a:rPr lang="en-US" baseline="0" dirty="0"/>
              <a:t> server side component of Helm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</a:t>
            </a:r>
            <a:r>
              <a:rPr lang="en-US" baseline="0" dirty="0"/>
              <a:t> Gateway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Show the Http Gateway related </a:t>
            </a:r>
            <a:r>
              <a:rPr lang="en-US" baseline="0" dirty="0" err="1"/>
              <a:t>Istio</a:t>
            </a:r>
            <a:r>
              <a:rPr lang="en-US" baseline="0" dirty="0"/>
              <a:t> </a:t>
            </a:r>
            <a:r>
              <a:rPr lang="en-US" baseline="0" dirty="0" err="1"/>
              <a:t>yaml</a:t>
            </a:r>
            <a:r>
              <a:rPr lang="en-US" baseline="0" dirty="0"/>
              <a:t> and explain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Talk about </a:t>
            </a:r>
            <a:r>
              <a:rPr lang="en-US" dirty="0" err="1"/>
              <a:t>VirtualService</a:t>
            </a:r>
            <a:r>
              <a:rPr lang="en-US" baseline="0" dirty="0"/>
              <a:t> type CRD, match, route </a:t>
            </a:r>
            <a:r>
              <a:rPr lang="en-US" baseline="0" dirty="0" err="1"/>
              <a:t>etc</a:t>
            </a:r>
            <a:endParaRPr lang="en-US" baseline="0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Talk about Gateway, ports</a:t>
            </a:r>
            <a:r>
              <a:rPr lang="mr-IN" baseline="0" dirty="0"/>
              <a:t>…</a:t>
            </a:r>
            <a:endParaRPr lang="en-US" baseline="0" dirty="0"/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HTTPS Gateway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Show the Https Gateway related </a:t>
            </a:r>
            <a:r>
              <a:rPr lang="en-US" baseline="0" dirty="0" err="1"/>
              <a:t>Istio</a:t>
            </a:r>
            <a:r>
              <a:rPr lang="en-US" baseline="0" dirty="0"/>
              <a:t> </a:t>
            </a:r>
            <a:r>
              <a:rPr lang="en-US" baseline="0" dirty="0" err="1"/>
              <a:t>yaml</a:t>
            </a:r>
            <a:r>
              <a:rPr lang="en-US" baseline="0" dirty="0"/>
              <a:t> and explain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You create a cert pair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Then create a secret in </a:t>
            </a:r>
            <a:r>
              <a:rPr lang="en-US" baseline="0" dirty="0" err="1"/>
              <a:t>Kubernetes</a:t>
            </a:r>
            <a:endParaRPr lang="en-US" baseline="0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Use the secret in the </a:t>
            </a:r>
            <a:r>
              <a:rPr lang="en-US" baseline="0" dirty="0" err="1"/>
              <a:t>yaml</a:t>
            </a:r>
            <a:endParaRPr lang="en-US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Simple Egress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Show and talk about the egress-with-</a:t>
            </a:r>
            <a:r>
              <a:rPr lang="en-US" baseline="0" dirty="0" err="1"/>
              <a:t>virtualservice.yaml</a:t>
            </a:r>
            <a:endParaRPr lang="en-US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tabLst/>
              <a:defRPr/>
            </a:pPr>
            <a:r>
              <a:rPr lang="en-US" baseline="0" dirty="0"/>
              <a:t>Egress Gateway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If</a:t>
            </a:r>
            <a:r>
              <a:rPr lang="en-US" baseline="0" dirty="0"/>
              <a:t> you need an org wide egress control, use the egress gateway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Show and talk about the 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Distributed Tracing with Jaeger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kubectl</a:t>
            </a:r>
            <a:r>
              <a:rPr lang="en-US" dirty="0"/>
              <a:t> port-forward -n </a:t>
            </a:r>
            <a:r>
              <a:rPr lang="en-US" dirty="0" err="1"/>
              <a:t>istio</a:t>
            </a:r>
            <a:r>
              <a:rPr lang="en-US" dirty="0"/>
              <a:t>-system $(</a:t>
            </a:r>
            <a:r>
              <a:rPr lang="en-US" dirty="0" err="1"/>
              <a:t>kubectl</a:t>
            </a:r>
            <a:r>
              <a:rPr lang="en-US" dirty="0"/>
              <a:t> get pod -n </a:t>
            </a:r>
            <a:r>
              <a:rPr lang="en-US" dirty="0" err="1"/>
              <a:t>istio</a:t>
            </a:r>
            <a:r>
              <a:rPr lang="en-US" dirty="0"/>
              <a:t>-system -l app=jaeger -o </a:t>
            </a:r>
            <a:r>
              <a:rPr lang="en-US" dirty="0" err="1"/>
              <a:t>jsonpath</a:t>
            </a:r>
            <a:r>
              <a:rPr lang="en-US" dirty="0"/>
              <a:t>='{.items[0].</a:t>
            </a:r>
            <a:r>
              <a:rPr lang="en-US" dirty="0" err="1"/>
              <a:t>metadata.name</a:t>
            </a:r>
            <a:r>
              <a:rPr lang="en-US" dirty="0"/>
              <a:t>}') 16686:16686 &amp;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http://localhost:16686/search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Show the header values to</a:t>
            </a:r>
            <a:r>
              <a:rPr lang="en-US" baseline="0" dirty="0"/>
              <a:t> be used in your code</a:t>
            </a:r>
            <a:endParaRPr lang="en-US" dirty="0"/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Prometheus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You may query all the metrics from here. Custom metrics also show</a:t>
            </a:r>
            <a:r>
              <a:rPr lang="en-US" baseline="0" dirty="0"/>
              <a:t> up here</a:t>
            </a:r>
            <a:endParaRPr lang="en-US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port-forward $(</a:t>
            </a: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get pod -l app=</a:t>
            </a:r>
            <a:r>
              <a:rPr lang="en-US" dirty="0" err="1"/>
              <a:t>prometheus</a:t>
            </a:r>
            <a:r>
              <a:rPr lang="en-US" dirty="0"/>
              <a:t> -o </a:t>
            </a:r>
            <a:r>
              <a:rPr lang="en-US" dirty="0" err="1"/>
              <a:t>jsonpath</a:t>
            </a:r>
            <a:r>
              <a:rPr lang="en-US" dirty="0"/>
              <a:t>='{.items[0].</a:t>
            </a:r>
            <a:r>
              <a:rPr lang="en-US" dirty="0" err="1"/>
              <a:t>metadata.name</a:t>
            </a:r>
            <a:r>
              <a:rPr lang="en-US" dirty="0"/>
              <a:t>}') 9090:9090 &amp;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http://localhost:9090/graph?g0.range_input=1h&amp;g0.expr=istio_double_request_count&amp;g0.tab=1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It can be used to setup alerts based on metrics too</a:t>
            </a:r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Grafana</a:t>
            </a:r>
            <a:endParaRPr lang="en-US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Use this to monitor</a:t>
            </a:r>
            <a:r>
              <a:rPr lang="en-US" baseline="0" dirty="0"/>
              <a:t> mesh traffic</a:t>
            </a:r>
            <a:endParaRPr lang="en-US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port-forward $(</a:t>
            </a: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get pod -l app=</a:t>
            </a:r>
            <a:r>
              <a:rPr lang="en-US" dirty="0" err="1"/>
              <a:t>grafana</a:t>
            </a:r>
            <a:r>
              <a:rPr lang="en-US" dirty="0"/>
              <a:t> -o </a:t>
            </a:r>
            <a:r>
              <a:rPr lang="en-US" dirty="0" err="1"/>
              <a:t>jsonpath</a:t>
            </a:r>
            <a:r>
              <a:rPr lang="en-US" dirty="0"/>
              <a:t>='{.items[0].</a:t>
            </a:r>
            <a:r>
              <a:rPr lang="en-US" dirty="0" err="1"/>
              <a:t>metadata.name</a:t>
            </a:r>
            <a:r>
              <a:rPr lang="en-US" dirty="0"/>
              <a:t>}') 3000:3000 &amp;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http://localhost:3000/d/1/</a:t>
            </a:r>
            <a:r>
              <a:rPr lang="en-US" dirty="0" err="1"/>
              <a:t>istio-mesh-dashboard?refresh</a:t>
            </a:r>
            <a:r>
              <a:rPr lang="en-US" dirty="0"/>
              <a:t>=5s&amp;orgId=1</a:t>
            </a:r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Service graph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Provides</a:t>
            </a:r>
            <a:r>
              <a:rPr lang="en-US" baseline="0" dirty="0"/>
              <a:t> real time view of service relationship</a:t>
            </a:r>
            <a:endParaRPr lang="en-US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port-forward $(</a:t>
            </a:r>
            <a:r>
              <a:rPr lang="en-US" dirty="0" err="1"/>
              <a:t>kubectl</a:t>
            </a:r>
            <a:r>
              <a:rPr lang="en-US" dirty="0"/>
              <a:t> -n </a:t>
            </a:r>
            <a:r>
              <a:rPr lang="en-US" dirty="0" err="1"/>
              <a:t>istio</a:t>
            </a:r>
            <a:r>
              <a:rPr lang="en-US" dirty="0"/>
              <a:t>-system get pod -l app=</a:t>
            </a:r>
            <a:r>
              <a:rPr lang="en-US" dirty="0" err="1"/>
              <a:t>servicegraph</a:t>
            </a:r>
            <a:r>
              <a:rPr lang="en-US" dirty="0"/>
              <a:t> -o </a:t>
            </a:r>
            <a:r>
              <a:rPr lang="en-US" dirty="0" err="1"/>
              <a:t>jsonpath</a:t>
            </a:r>
            <a:r>
              <a:rPr lang="en-US" dirty="0"/>
              <a:t>='{.items[0].</a:t>
            </a:r>
            <a:r>
              <a:rPr lang="en-US" dirty="0" err="1"/>
              <a:t>metadata.name</a:t>
            </a:r>
            <a:r>
              <a:rPr lang="en-US" dirty="0"/>
              <a:t>}') 8088:8088 &amp;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http://localhost:8088/force/</a:t>
            </a:r>
            <a:r>
              <a:rPr lang="en-US" dirty="0" err="1"/>
              <a:t>forcegraph.html</a:t>
            </a:r>
            <a:endParaRPr lang="en-US" dirty="0"/>
          </a:p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Fluentd</a:t>
            </a:r>
            <a:endParaRPr lang="en-US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You</a:t>
            </a:r>
            <a:r>
              <a:rPr lang="en-US" baseline="0" dirty="0"/>
              <a:t> can create custom logs and send it to </a:t>
            </a:r>
            <a:r>
              <a:rPr lang="en-US" baseline="0" dirty="0" err="1"/>
              <a:t>Fluentd</a:t>
            </a:r>
            <a:r>
              <a:rPr lang="en-US" baseline="0" dirty="0"/>
              <a:t> </a:t>
            </a:r>
            <a:r>
              <a:rPr lang="en-US" baseline="0" dirty="0" err="1"/>
              <a:t>deamon</a:t>
            </a:r>
            <a:endParaRPr lang="en-US" baseline="0" dirty="0"/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baseline="0" dirty="0" err="1"/>
              <a:t>Fluentd</a:t>
            </a:r>
            <a:r>
              <a:rPr lang="en-US" baseline="0" dirty="0"/>
              <a:t> is an open source log collector with pluggable architecture. You can plug it to multiple sinks. I have plugged it to Elastic Search and </a:t>
            </a:r>
            <a:r>
              <a:rPr lang="en-US" baseline="0" dirty="0" err="1"/>
              <a:t>Kibana</a:t>
            </a:r>
            <a:r>
              <a:rPr lang="en-US" baseline="0" dirty="0"/>
              <a:t> here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kubectl</a:t>
            </a:r>
            <a:r>
              <a:rPr lang="en-US" dirty="0"/>
              <a:t> -n logging port-forward $(</a:t>
            </a:r>
            <a:r>
              <a:rPr lang="en-US" dirty="0" err="1"/>
              <a:t>kubectl</a:t>
            </a:r>
            <a:r>
              <a:rPr lang="en-US" dirty="0"/>
              <a:t> -n logging get pod -l app=</a:t>
            </a:r>
            <a:r>
              <a:rPr lang="en-US" dirty="0" err="1"/>
              <a:t>kibana</a:t>
            </a:r>
            <a:r>
              <a:rPr lang="en-US" dirty="0"/>
              <a:t> -o </a:t>
            </a:r>
            <a:r>
              <a:rPr lang="en-US" dirty="0" err="1"/>
              <a:t>jsonpath</a:t>
            </a:r>
            <a:r>
              <a:rPr lang="en-US" dirty="0"/>
              <a:t>='{.items[0].</a:t>
            </a:r>
            <a:r>
              <a:rPr lang="en-US" dirty="0" err="1"/>
              <a:t>metadata.name</a:t>
            </a:r>
            <a:r>
              <a:rPr lang="en-US" dirty="0"/>
              <a:t>}') 5601:5601 &amp;</a:t>
            </a:r>
          </a:p>
          <a:p>
            <a:pPr marL="628650" lvl="1" indent="-17145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http://localhost:5601/app/</a:t>
            </a:r>
            <a:r>
              <a:rPr lang="en-US" dirty="0" err="1"/>
              <a:t>kibana</a:t>
            </a:r>
            <a:r>
              <a:rPr lang="en-US" dirty="0"/>
              <a:t>#/management/</a:t>
            </a:r>
            <a:r>
              <a:rPr lang="en-US" dirty="0" err="1"/>
              <a:t>kibana</a:t>
            </a:r>
            <a:r>
              <a:rPr lang="en-US" dirty="0"/>
              <a:t>/</a:t>
            </a:r>
            <a:r>
              <a:rPr lang="en-US" dirty="0" err="1"/>
              <a:t>index?_g</a:t>
            </a:r>
            <a:r>
              <a:rPr lang="en-US" dirty="0"/>
              <a:t>=()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11636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08125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84690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859838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346694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You</a:t>
            </a:r>
            <a:r>
              <a:rPr lang="en-US" baseline="0" dirty="0"/>
              <a:t> just saw that you can get your code up and running in few </a:t>
            </a:r>
            <a:r>
              <a:rPr lang="en-US" baseline="0" dirty="0" err="1"/>
              <a:t>mins</a:t>
            </a:r>
            <a:r>
              <a:rPr lang="en-US" baseline="0" dirty="0"/>
              <a:t> with </a:t>
            </a:r>
            <a:r>
              <a:rPr lang="en-US" baseline="0" dirty="0" err="1"/>
              <a:t>PaaS</a:t>
            </a:r>
            <a:r>
              <a:rPr lang="en-US" baseline="0" dirty="0"/>
              <a:t> on </a:t>
            </a:r>
            <a:r>
              <a:rPr lang="en-US" baseline="0" dirty="0" err="1"/>
              <a:t>Kubernetes</a:t>
            </a:r>
            <a:r>
              <a:rPr lang="en-US" baseline="0" dirty="0"/>
              <a:t> too.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Lets demystify the magic. If you had to do it all yourself manually, you would have 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Created a new </a:t>
            </a:r>
            <a:r>
              <a:rPr lang="en-US" baseline="0" dirty="0" err="1"/>
              <a:t>dotnet</a:t>
            </a:r>
            <a:r>
              <a:rPr lang="en-US" baseline="0" dirty="0"/>
              <a:t> core </a:t>
            </a:r>
            <a:r>
              <a:rPr lang="en-US" baseline="0" dirty="0" err="1"/>
              <a:t>proj</a:t>
            </a:r>
            <a:endParaRPr lang="en-US" baseline="0" dirty="0"/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Used VS code to edit code if required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Created a </a:t>
            </a:r>
            <a:r>
              <a:rPr lang="en-US" baseline="0" dirty="0" err="1"/>
              <a:t>docker</a:t>
            </a:r>
            <a:r>
              <a:rPr lang="en-US" baseline="0" dirty="0"/>
              <a:t> image for your application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Tagged the </a:t>
            </a:r>
            <a:r>
              <a:rPr lang="en-US" baseline="0" dirty="0" err="1"/>
              <a:t>docker</a:t>
            </a:r>
            <a:r>
              <a:rPr lang="en-US" baseline="0" dirty="0"/>
              <a:t> image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Pushed the </a:t>
            </a:r>
            <a:r>
              <a:rPr lang="en-US" baseline="0" dirty="0" err="1"/>
              <a:t>docker</a:t>
            </a:r>
            <a:r>
              <a:rPr lang="en-US" baseline="0" dirty="0"/>
              <a:t> image to a </a:t>
            </a:r>
            <a:r>
              <a:rPr lang="en-US" baseline="0" dirty="0" err="1"/>
              <a:t>docker</a:t>
            </a:r>
            <a:r>
              <a:rPr lang="en-US" baseline="0" dirty="0"/>
              <a:t> registry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Created required resources on </a:t>
            </a:r>
            <a:r>
              <a:rPr lang="en-US" baseline="0" dirty="0" err="1"/>
              <a:t>Kubernetes</a:t>
            </a:r>
            <a:r>
              <a:rPr lang="en-US" baseline="0" dirty="0"/>
              <a:t> using </a:t>
            </a:r>
            <a:r>
              <a:rPr lang="en-US" baseline="0" dirty="0" err="1"/>
              <a:t>yaml</a:t>
            </a:r>
            <a:r>
              <a:rPr lang="en-US" baseline="0" dirty="0"/>
              <a:t> and </a:t>
            </a:r>
            <a:r>
              <a:rPr lang="en-US" baseline="0" dirty="0" err="1"/>
              <a:t>kubectl</a:t>
            </a:r>
            <a:endParaRPr lang="en-US" baseline="0" dirty="0"/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baseline="0" dirty="0"/>
              <a:t>Viewed the app in browser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baseline="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Kubernetes</a:t>
            </a:r>
            <a:r>
              <a:rPr lang="en-US" baseline="0" dirty="0"/>
              <a:t> orchestrates the container images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PKS runs on both public and private cloud. It provides consistent ops experience everywhere.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91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554372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Kubernetes</a:t>
            </a:r>
            <a:r>
              <a:rPr lang="en-US" baseline="0" dirty="0"/>
              <a:t> is divided into Control Plane and Data Plane.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Control consists of the components which manage the Data Plane. Data plane hosts the applications deployed by application developers.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There can be more than one set control plane objects in </a:t>
            </a:r>
            <a:r>
              <a:rPr lang="en-US" baseline="0" dirty="0" err="1"/>
              <a:t>Kubernetes</a:t>
            </a:r>
            <a:r>
              <a:rPr lang="en-US" baseline="0" dirty="0"/>
              <a:t>, which makes it Highly Available.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Kube-apiserver</a:t>
            </a:r>
            <a:endParaRPr lang="en-US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Gate keeper for everything in </a:t>
            </a:r>
            <a:r>
              <a:rPr lang="en-US" dirty="0" err="1">
                <a:solidFill>
                  <a:schemeClr val="dk1"/>
                </a:solidFill>
              </a:rPr>
              <a:t>kubernetes</a:t>
            </a:r>
            <a:endParaRPr lang="en-US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EVERYTHING interacts with </a:t>
            </a:r>
            <a:r>
              <a:rPr lang="en-US" dirty="0" err="1">
                <a:solidFill>
                  <a:schemeClr val="dk1"/>
                </a:solidFill>
              </a:rPr>
              <a:t>kubernetes</a:t>
            </a:r>
            <a:r>
              <a:rPr lang="en-US" dirty="0">
                <a:solidFill>
                  <a:schemeClr val="dk1"/>
                </a:solidFill>
              </a:rPr>
              <a:t> through the </a:t>
            </a:r>
            <a:r>
              <a:rPr lang="en-US" dirty="0" err="1">
                <a:solidFill>
                  <a:schemeClr val="dk1"/>
                </a:solidFill>
              </a:rPr>
              <a:t>apiserver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Etcd</a:t>
            </a:r>
            <a:endParaRPr lang="en-US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Highly available Distributed key value based storage back end to</a:t>
            </a:r>
            <a:r>
              <a:rPr lang="en-US" baseline="0" dirty="0">
                <a:solidFill>
                  <a:schemeClr val="dk1"/>
                </a:solidFill>
              </a:rPr>
              <a:t> store cluster state, objects and </a:t>
            </a:r>
            <a:r>
              <a:rPr lang="en-US" baseline="0" dirty="0" err="1">
                <a:solidFill>
                  <a:schemeClr val="dk1"/>
                </a:solidFill>
              </a:rPr>
              <a:t>config</a:t>
            </a:r>
            <a:endParaRPr lang="en-US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The </a:t>
            </a:r>
            <a:r>
              <a:rPr lang="en-US" dirty="0" err="1">
                <a:solidFill>
                  <a:schemeClr val="dk1"/>
                </a:solidFill>
              </a:rPr>
              <a:t>apiserver</a:t>
            </a:r>
            <a:r>
              <a:rPr lang="en-US" dirty="0">
                <a:solidFill>
                  <a:schemeClr val="dk1"/>
                </a:solidFill>
              </a:rPr>
              <a:t> is the only thing that talks to it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Kube</a:t>
            </a:r>
            <a:r>
              <a:rPr lang="en-US" dirty="0">
                <a:solidFill>
                  <a:schemeClr val="dk1"/>
                </a:solidFill>
              </a:rPr>
              <a:t>-controller-manager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Its the director behind the scenes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The thing that says “hey I need a few more pods spun up”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Does NOT handle scheduling, just decides what the desired state of the cluster should look like</a:t>
            </a: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dirty="0"/>
              <a:t>e.g. receives request for a deployment, produces </a:t>
            </a:r>
            <a:r>
              <a:rPr lang="en-US" dirty="0" err="1"/>
              <a:t>replicaset</a:t>
            </a:r>
            <a:r>
              <a:rPr lang="en-US" dirty="0"/>
              <a:t>, then produces pods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kube</a:t>
            </a:r>
            <a:r>
              <a:rPr lang="en-US" dirty="0">
                <a:solidFill>
                  <a:schemeClr val="dk1"/>
                </a:solidFill>
              </a:rPr>
              <a:t>-scheduler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scheduler decides which nodes should run which pods</a:t>
            </a: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dirty="0"/>
              <a:t>updates pod with a node assignment, nodes poll checking which pods have their matching assignment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takes into account variety of </a:t>
            </a:r>
            <a:r>
              <a:rPr lang="en-US" dirty="0" err="1"/>
              <a:t>reqs</a:t>
            </a:r>
            <a:r>
              <a:rPr lang="en-US" dirty="0"/>
              <a:t>, affinity, anti-affinity, </a:t>
            </a:r>
            <a:r>
              <a:rPr lang="en-US" dirty="0" err="1"/>
              <a:t>hw</a:t>
            </a:r>
            <a:r>
              <a:rPr lang="en-US" dirty="0"/>
              <a:t> resources </a:t>
            </a:r>
            <a:r>
              <a:rPr lang="en-US" dirty="0" err="1"/>
              <a:t>etc</a:t>
            </a:r>
            <a:endParaRPr lang="en-US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possible to actually run more than one scheduler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Kubelet</a:t>
            </a:r>
            <a:endParaRPr lang="en-US" dirty="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Agent running on every node, including the control plane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On workers: poll </a:t>
            </a:r>
            <a:r>
              <a:rPr lang="en-US" dirty="0" err="1"/>
              <a:t>kube-apiserver</a:t>
            </a:r>
            <a:r>
              <a:rPr lang="en-US" dirty="0"/>
              <a:t> looking for what they should run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dirty="0"/>
              <a:t>On masters: run the master services as static manifests found locally on the host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Kube</a:t>
            </a:r>
            <a:r>
              <a:rPr lang="en-US" dirty="0">
                <a:solidFill>
                  <a:schemeClr val="dk1"/>
                </a:solidFill>
              </a:rPr>
              <a:t>-proxy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The network ‘plumber’ for </a:t>
            </a:r>
            <a:r>
              <a:rPr lang="en-US" dirty="0" err="1">
                <a:solidFill>
                  <a:schemeClr val="dk1"/>
                </a:solidFill>
              </a:rPr>
              <a:t>Kubernetes</a:t>
            </a:r>
            <a:r>
              <a:rPr lang="en-US" dirty="0">
                <a:solidFill>
                  <a:schemeClr val="dk1"/>
                </a:solidFill>
              </a:rPr>
              <a:t> services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Enables in-cluster load-balancing and service discovery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>
                <a:solidFill>
                  <a:schemeClr val="dk1"/>
                </a:solidFill>
              </a:rPr>
              <a:t>Container Runtime Engine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The </a:t>
            </a:r>
            <a:r>
              <a:rPr lang="en-US" dirty="0" err="1">
                <a:solidFill>
                  <a:schemeClr val="dk1"/>
                </a:solidFill>
              </a:rPr>
              <a:t>containerizer</a:t>
            </a:r>
            <a:r>
              <a:rPr lang="en-US" dirty="0">
                <a:solidFill>
                  <a:schemeClr val="dk1"/>
                </a:solidFill>
              </a:rPr>
              <a:t> itself - typically </a:t>
            </a:r>
            <a:r>
              <a:rPr lang="en-US" dirty="0" err="1">
                <a:solidFill>
                  <a:schemeClr val="dk1"/>
                </a:solidFill>
              </a:rPr>
              <a:t>docker</a:t>
            </a:r>
            <a:r>
              <a:rPr lang="en-US" dirty="0">
                <a:solidFill>
                  <a:schemeClr val="dk1"/>
                </a:solidFill>
              </a:rPr>
              <a:t> 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>
                <a:solidFill>
                  <a:schemeClr val="dk1"/>
                </a:solidFill>
              </a:rPr>
              <a:t>Additional Services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 err="1"/>
              <a:t>CoreDNS</a:t>
            </a:r>
            <a:endParaRPr lang="en-US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 err="1"/>
              <a:t>Kube</a:t>
            </a:r>
            <a:r>
              <a:rPr lang="en-US" dirty="0"/>
              <a:t> Dashboard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/>
              <a:t>Networking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/>
              <a:t>Pod Network</a:t>
            </a: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/>
              <a:t>E</a:t>
            </a:r>
            <a:r>
              <a:rPr lang="en" dirty="0"/>
              <a:t>very pod gets its own cluster wide unique IP, and makes use of the CNI plugin</a:t>
            </a:r>
            <a:endParaRPr lang="en-US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dirty="0"/>
              <a:t>Service Network</a:t>
            </a:r>
          </a:p>
          <a:p>
            <a:pPr marL="1371600" marR="0" lvl="2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tabLst/>
              <a:defRPr/>
            </a:pPr>
            <a:r>
              <a:rPr lang="en-US" dirty="0"/>
              <a:t>Cluster-wide range of </a:t>
            </a:r>
            <a:r>
              <a:rPr lang="en-US" b="1" dirty="0"/>
              <a:t>Virtual IPs</a:t>
            </a:r>
            <a:r>
              <a:rPr lang="en-US" dirty="0"/>
              <a:t> managed by </a:t>
            </a:r>
            <a:r>
              <a:rPr lang="en-US" b="1" dirty="0" err="1"/>
              <a:t>kube</a:t>
            </a:r>
            <a:r>
              <a:rPr lang="en-US" b="1" dirty="0"/>
              <a:t>-proxy</a:t>
            </a:r>
            <a:r>
              <a:rPr lang="en-US" dirty="0"/>
              <a:t> for service discovery.</a:t>
            </a: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tabLst/>
              <a:defRPr/>
            </a:pPr>
            <a:r>
              <a:rPr lang="en-US" dirty="0"/>
              <a:t>Container Network</a:t>
            </a:r>
          </a:p>
          <a:p>
            <a:pPr marL="1371600" marR="0" lvl="2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tabLst/>
              <a:defRPr/>
            </a:pPr>
            <a:r>
              <a:rPr lang="en-US" dirty="0"/>
              <a:t>Containers within a Pod share the same IP and communicate over </a:t>
            </a:r>
            <a:r>
              <a:rPr lang="en-US" dirty="0" err="1"/>
              <a:t>localhost</a:t>
            </a:r>
            <a:endParaRPr lang="en-US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tabLst/>
              <a:defRPr/>
            </a:pPr>
            <a:endParaRPr lang="en-US" dirty="0"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42561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Namespaces: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It is similar to namespaces</a:t>
            </a:r>
            <a:r>
              <a:rPr lang="en-US" baseline="0" dirty="0"/>
              <a:t> in programming. But this is more for application architecture. You may even use it to logically separate your subdomains of application.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demo: show the below items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 err="1"/>
              <a:t>kubectl</a:t>
            </a:r>
            <a:r>
              <a:rPr lang="en-US" baseline="0" dirty="0"/>
              <a:t> get namespaces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Pod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We will do a deeper dive of pods in the next slide however if you want to see all the pods in your namespace, you would do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Demo: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 err="1"/>
              <a:t>Kubectl</a:t>
            </a:r>
            <a:r>
              <a:rPr lang="en-US" baseline="0" dirty="0"/>
              <a:t> get pods </a:t>
            </a:r>
            <a:r>
              <a:rPr lang="mr-IN" baseline="0" dirty="0"/>
              <a:t>–</a:t>
            </a:r>
            <a:r>
              <a:rPr lang="en-US" baseline="0" dirty="0"/>
              <a:t>n </a:t>
            </a:r>
            <a:r>
              <a:rPr lang="en-US" baseline="0" dirty="0" err="1"/>
              <a:t>microservices</a:t>
            </a:r>
            <a:endParaRPr lang="en-US" baseline="0" dirty="0"/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Services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Durable resource unlike pods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Static cluster-unique IP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Static </a:t>
            </a:r>
            <a:r>
              <a:rPr lang="en-US" sz="9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namespaced</a:t>
            </a: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DNS name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900" baseline="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Demo: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 err="1"/>
              <a:t>Kubectl</a:t>
            </a:r>
            <a:r>
              <a:rPr lang="en-US" baseline="0" dirty="0"/>
              <a:t> get services </a:t>
            </a:r>
            <a:r>
              <a:rPr lang="mr-IN" baseline="0" dirty="0"/>
              <a:t>–</a:t>
            </a:r>
            <a:r>
              <a:rPr lang="en-US" baseline="0" dirty="0"/>
              <a:t> n </a:t>
            </a:r>
            <a:r>
              <a:rPr lang="en-US" baseline="0" dirty="0" err="1"/>
              <a:t>microservices</a:t>
            </a:r>
            <a:endParaRPr lang="en-US" baseline="0" dirty="0"/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Service Types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 err="1"/>
              <a:t>ClusterIP</a:t>
            </a:r>
            <a:r>
              <a:rPr lang="en-US" dirty="0"/>
              <a:t> (default)</a:t>
            </a:r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It is strictly internal only Virtual IP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 err="1"/>
              <a:t>NodePort</a:t>
            </a:r>
            <a:endParaRPr lang="en-US" b="1" dirty="0"/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Similar to </a:t>
            </a:r>
            <a:r>
              <a:rPr lang="en-US" b="1" dirty="0" err="1"/>
              <a:t>ClusterIP</a:t>
            </a:r>
            <a:r>
              <a:rPr lang="en-US" b="1" baseline="0" dirty="0"/>
              <a:t> but has an additional port exposed</a:t>
            </a:r>
            <a:endParaRPr lang="en-US" b="1" dirty="0"/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 err="1"/>
              <a:t>LoadBalancer</a:t>
            </a:r>
            <a:endParaRPr lang="en-US" b="1" dirty="0"/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Exposes external IP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dirty="0" err="1"/>
              <a:t>ExternalName</a:t>
            </a:r>
            <a:endParaRPr lang="en-US" b="1" dirty="0"/>
          </a:p>
          <a:p>
            <a:pPr marL="1543050" lvl="3" indent="-171450" rtl="0">
              <a:spcBef>
                <a:spcPts val="0"/>
              </a:spcBef>
              <a:spcAft>
                <a:spcPts val="0"/>
              </a:spcAft>
            </a:pPr>
            <a:r>
              <a:rPr lang="en-US" b="1" baseline="0" dirty="0"/>
              <a:t>Creates an internal DNS entry which can be used to reach the service from outside</a:t>
            </a:r>
            <a:endParaRPr lang="en-US" baseline="0" dirty="0"/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Labels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Used to </a:t>
            </a:r>
            <a:r>
              <a:rPr lang="en" sz="1100" dirty="0"/>
              <a:t>identify, describe and group together related sets of objects or resources</a:t>
            </a:r>
            <a:endParaRPr lang="en-US" sz="1100" dirty="0"/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dirty="0" err="1"/>
              <a:t>Eg</a:t>
            </a:r>
            <a:r>
              <a:rPr lang="en-US" sz="1100" dirty="0"/>
              <a:t>: you may apply a label to your pods.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Demo:</a:t>
            </a:r>
            <a:r>
              <a:rPr lang="en-US" sz="1100" baseline="0" dirty="0"/>
              <a:t> show all pods, then backend pods, frontend pods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kubectl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get pods -n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microservices</a:t>
            </a:r>
            <a:endParaRPr lang="en-US"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kubectl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describe pod calcmvc-6dc47b49f-6dntr -n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microservices</a:t>
            </a:r>
            <a:endParaRPr lang="en-US"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</a:pPr>
            <a:r>
              <a:rPr lang="en-US" baseline="0" dirty="0"/>
              <a:t>Selectors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" sz="1100" dirty="0"/>
              <a:t>Selectors use labels to filter or select objects, and are used throughout Kubernetes</a:t>
            </a:r>
            <a:endParaRPr lang="en-US" sz="1100" dirty="0"/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aseline="0" dirty="0"/>
              <a:t>Demo: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kubectl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get pods -n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microservices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-l tier=frontend</a:t>
            </a:r>
          </a:p>
          <a:p>
            <a:pPr marL="1085850" lvl="2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kubectl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get pods -n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microservices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-l tier=backend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Show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CalculatorSvc-istio.yaml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make</a:t>
            </a:r>
            <a:r>
              <a:rPr 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them understand how Deployment pods are bound to Services using labels and selectors</a:t>
            </a:r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endParaRPr lang="en-US" sz="1100" dirty="0"/>
          </a:p>
          <a:p>
            <a:pPr marL="628650" lvl="1" indent="-171450" rtl="0">
              <a:spcBef>
                <a:spcPts val="0"/>
              </a:spcBef>
              <a:spcAft>
                <a:spcPts val="0"/>
              </a:spcAft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0839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Divider">
    <p:bg>
      <p:bgPr>
        <a:solidFill>
          <a:schemeClr val="lt2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7" descr="IMG_0276.jpg"/>
          <p:cNvPicPr preferRelativeResize="0"/>
          <p:nvPr/>
        </p:nvPicPr>
        <p:blipFill rotWithShape="1">
          <a:blip r:embed="rId2">
            <a:alphaModFix/>
          </a:blip>
          <a:srcRect l="-1871" t="8284" r="9671" b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8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" name="Shape 9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" name="Shape 12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13" name="Shape 1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Intr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rgbClr val="001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" name="Shape 39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●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○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■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●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○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■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●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Proxima Nova"/>
              <a:buChar char="○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rgbClr val="FFFFFF"/>
              </a:buClr>
              <a:buSzPts val="1600"/>
              <a:buFont typeface="Proxima Nova"/>
              <a:buChar char="■"/>
              <a:defRPr sz="1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43" name="Shape 43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– Diagram Box">
  <p:cSld name="Title Slide_4">
    <p:bg>
      <p:bgPr>
        <a:solidFill>
          <a:schemeClr val="dk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" name="Shape 66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001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7" name="Shape 67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Shape 68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Shape 69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Shape 70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" name="Shape 71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72" name="Shape 72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 – Design Grid">
  <p:cSld name="Title Slide_3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83" name="Shape 8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84" name="Shape 8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– Sidebar">
  <p:cSld name="CUSTOM_5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Shape 93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003F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5" name="Shape 95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●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○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■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●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○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■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●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Proxima Nova"/>
              <a:buChar char="○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■"/>
              <a:defRPr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sz="1300" b="1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grpSp>
        <p:nvGrpSpPr>
          <p:cNvPr id="98" name="Shape 9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99" name="Shape 99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">
  <p:cSld name="CUSTOM_8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Shape 108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0" name="Shape 110"/>
          <p:cNvCxnSpPr/>
          <p:nvPr/>
        </p:nvCxnSpPr>
        <p:spPr>
          <a:xfrm rot="10800000">
            <a:off x="4572000" y="905700"/>
            <a:ext cx="0" cy="3764400"/>
          </a:xfrm>
          <a:prstGeom prst="straightConnector1">
            <a:avLst/>
          </a:prstGeom>
          <a:noFill/>
          <a:ln w="19050" cap="flat" cmpd="sng">
            <a:solidFill>
              <a:srgbClr val="003F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4750000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●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115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300"/>
              <a:buFont typeface="Proxima Nova"/>
              <a:buChar char="○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115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300"/>
              <a:buFont typeface="Proxima Nova"/>
              <a:buChar char="■"/>
              <a:defRPr sz="13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grpSp>
        <p:nvGrpSpPr>
          <p:cNvPr id="113" name="Shape 11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14" name="Shape 114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– Split w/ Image">
  <p:cSld name="CUSTOM_8_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1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24" name="Shape 124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●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○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■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●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○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■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●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30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Proxima Nova"/>
              <a:buChar char="○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302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600"/>
              <a:buFont typeface="Proxima Nova"/>
              <a:buChar char="■"/>
              <a:defRPr sz="160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grpSp>
        <p:nvGrpSpPr>
          <p:cNvPr id="127" name="Shape 127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28" name="Shape 128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arbor.pksone.io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reenivasmrpivot/ProgNet2019K8sIstio.git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Sep </a:t>
            </a:r>
            <a:r>
              <a:rPr lang="en" dirty="0"/>
              <a:t>201</a:t>
            </a:r>
            <a:r>
              <a:rPr lang="en-US" dirty="0"/>
              <a:t>9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Sreenivas Manyam Rajaram</a:t>
            </a:r>
            <a:endParaRPr dirty="0"/>
          </a:p>
        </p:txBody>
      </p:sp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523200" y="1737025"/>
            <a:ext cx="8481904" cy="119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800" b="0" dirty="0"/>
              <a:t>Deploy and Run a Distributed Cloud Native system using </a:t>
            </a:r>
            <a:r>
              <a:rPr lang="en-US" sz="2800" b="0" dirty="0" err="1"/>
              <a:t>Istio</a:t>
            </a:r>
            <a:r>
              <a:rPr lang="en-US" sz="2800" b="0" dirty="0"/>
              <a:t>, Kubernetes &amp; .NET core</a:t>
            </a:r>
            <a:br>
              <a:rPr lang="en-US" sz="2800" b="0" dirty="0"/>
            </a:br>
            <a:br>
              <a:rPr lang="en-US" sz="2000" b="0" dirty="0"/>
            </a:br>
            <a:r>
              <a:rPr lang="en-US" sz="1400" b="0" dirty="0" err="1"/>
              <a:t>ProgNet</a:t>
            </a:r>
            <a:r>
              <a:rPr lang="en-US" sz="1400" b="0" dirty="0"/>
              <a:t> 2019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"/>
    </mc:Choice>
    <mc:Fallback>
      <p:transition spd="slow" advTm="28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202258" y="175616"/>
            <a:ext cx="5796492" cy="333669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800" b="1" dirty="0"/>
              <a:t>Node X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118066" y="684715"/>
            <a:ext cx="4769606" cy="247343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800" b="1" dirty="0"/>
              <a:t>Pod</a:t>
            </a:r>
          </a:p>
        </p:txBody>
      </p:sp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Pod Internals</a:t>
            </a:r>
          </a:p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Sidecar pattern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Kubernetes</a:t>
            </a:r>
            <a:endParaRPr dirty="0"/>
          </a:p>
        </p:txBody>
      </p:sp>
      <p:sp>
        <p:nvSpPr>
          <p:cNvPr id="3" name="Rounded Rectangle 2"/>
          <p:cNvSpPr/>
          <p:nvPr/>
        </p:nvSpPr>
        <p:spPr>
          <a:xfrm>
            <a:off x="3769748" y="903787"/>
            <a:ext cx="4769606" cy="247343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800" b="1" dirty="0"/>
              <a:t>Pod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350747" y="1496674"/>
            <a:ext cx="1607885" cy="94842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Container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502869" y="1523692"/>
            <a:ext cx="1607885" cy="94842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Container</a:t>
            </a:r>
          </a:p>
        </p:txBody>
      </p:sp>
      <p:sp>
        <p:nvSpPr>
          <p:cNvPr id="8" name="Rectangle 7"/>
          <p:cNvSpPr/>
          <p:nvPr/>
        </p:nvSpPr>
        <p:spPr>
          <a:xfrm>
            <a:off x="3769748" y="3769500"/>
            <a:ext cx="2188884" cy="53982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External Volume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202259" y="4403890"/>
            <a:ext cx="5796492" cy="634916"/>
          </a:xfrm>
          <a:prstGeom prst="roundRect">
            <a:avLst/>
          </a:prstGeom>
          <a:solidFill>
            <a:srgbClr val="B0EB9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Pod Network</a:t>
            </a:r>
          </a:p>
        </p:txBody>
      </p:sp>
      <p:sp>
        <p:nvSpPr>
          <p:cNvPr id="16" name="Up-Down Arrow 15"/>
          <p:cNvSpPr/>
          <p:nvPr/>
        </p:nvSpPr>
        <p:spPr>
          <a:xfrm>
            <a:off x="7309795" y="3188093"/>
            <a:ext cx="256721" cy="1215797"/>
          </a:xfrm>
          <a:prstGeom prst="upDown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Up-Down Arrow 18"/>
          <p:cNvSpPr/>
          <p:nvPr/>
        </p:nvSpPr>
        <p:spPr>
          <a:xfrm>
            <a:off x="4766623" y="3201602"/>
            <a:ext cx="256721" cy="554390"/>
          </a:xfrm>
          <a:prstGeom prst="upDown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88607" y="2944932"/>
            <a:ext cx="39221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Network Namespace 10.255.16.1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350747" y="1549312"/>
            <a:ext cx="1607885" cy="94842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App Container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26395" y="2004120"/>
            <a:ext cx="12971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Web server writes to log files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505852" y="1569462"/>
            <a:ext cx="1607885" cy="94842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/>
              <a:t>Sidecar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1236" y="2023525"/>
            <a:ext cx="12971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Sends log files to buckets</a:t>
            </a:r>
          </a:p>
        </p:txBody>
      </p:sp>
    </p:spTree>
    <p:extLst>
      <p:ext uri="{BB962C8B-B14F-4D97-AF65-F5344CB8AC3E}">
        <p14:creationId xmlns:p14="http://schemas.microsoft.com/office/powerpoint/2010/main" val="1872567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8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84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0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07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8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1" grpId="0" animBg="1"/>
      <p:bldP spid="188" grpId="0"/>
      <p:bldP spid="3" grpId="0" animBg="1"/>
      <p:bldP spid="5" grpId="0" animBg="1"/>
      <p:bldP spid="5" grpId="1" build="allAtOnce" animBg="1"/>
      <p:bldP spid="10" grpId="0" animBg="1"/>
      <p:bldP spid="10" grpId="1" build="allAtOnce" animBg="1"/>
      <p:bldP spid="8" grpId="0" animBg="1"/>
      <p:bldP spid="9" grpId="0" animBg="1"/>
      <p:bldP spid="16" grpId="0" animBg="1"/>
      <p:bldP spid="19" grpId="0" animBg="1"/>
      <p:bldP spid="22" grpId="0" animBg="1"/>
      <p:bldP spid="18" grpId="0"/>
      <p:bldP spid="24" grpId="0" animBg="1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Workloads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Kubernetes</a:t>
            </a:r>
            <a:endParaRPr dirty="0"/>
          </a:p>
        </p:txBody>
      </p:sp>
      <p:sp>
        <p:nvSpPr>
          <p:cNvPr id="6" name="Shape 301"/>
          <p:cNvSpPr txBox="1"/>
          <p:nvPr/>
        </p:nvSpPr>
        <p:spPr>
          <a:xfrm>
            <a:off x="3273650" y="189126"/>
            <a:ext cx="5627700" cy="5030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folHlink"/>
              </a:buClr>
              <a:buSzPts val="1100"/>
            </a:pPr>
            <a:r>
              <a:rPr lang="en-US" sz="1200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ReplicaSet</a:t>
            </a:r>
            <a:endParaRPr lang="en-US" sz="12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5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Always ensure the desired number of pods are running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Deployment</a:t>
            </a:r>
            <a:endParaRPr lang="en-US" sz="12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Declarative method of managing Pods via ReplicaSets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1200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DaemonSet</a:t>
            </a:r>
            <a:endParaRPr lang="en-US" sz="1200" dirty="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Ensure that all nodes matching certain 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criteria will run an instance of the supplied </a:t>
            </a: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Pod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StatefulSet</a:t>
            </a:r>
            <a:endParaRPr lang="en-US" sz="1200" dirty="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Tailored to managing Pods that must persist or maintain state.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Job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Job controller ensures one or more pods are executed and successfully</a:t>
            </a: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 terminated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CronJob</a:t>
            </a:r>
            <a:endParaRPr lang="en-US" sz="1200" dirty="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</a:rPr>
              <a:t>An extension of the Job Controller, it provides a method of executing jobs on a cron-like schedule</a:t>
            </a:r>
            <a:endParaRPr lang="en-US" sz="10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" name="Google Shape;715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0469" y="184033"/>
            <a:ext cx="2379657" cy="461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37;p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1420" y="824040"/>
            <a:ext cx="2922580" cy="448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793;p1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1420" y="1499162"/>
            <a:ext cx="2922580" cy="20671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8233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Architecture Overview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Istio</a:t>
            </a:r>
            <a:endParaRPr dirty="0"/>
          </a:p>
        </p:txBody>
      </p:sp>
      <p:pic>
        <p:nvPicPr>
          <p:cNvPr id="2" name="Picture 1" descr="Screen Shot 2018-12-20 at 11.18.3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839" y="319975"/>
            <a:ext cx="5695866" cy="440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92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Installation Steps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Prerequisites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A working Kubernetes cluster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Tiller enabled on the cluster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Helm,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git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CLI on client</a:t>
            </a:r>
          </a:p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Installation Steps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Git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clone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locally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Navigate to istio-1.2.5 folder and execute the below command</a:t>
            </a:r>
          </a:p>
          <a:p>
            <a:pPr marL="457200" lvl="2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Helm template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/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/helm/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name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-system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ingress.enabled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=true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grafana.enabled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=true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servicegraph.enabled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=true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tracing.enabled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=true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set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kiali.enabled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=true &gt; $HOME/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istio.yaml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2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Kubectl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apply </a:t>
            </a:r>
            <a:r>
              <a:rPr lang="mr-IN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–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f $HOME/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istio.yamll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2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Kubectl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label namespace &lt;&lt;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namespace_name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&gt;&gt;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-injection=enabled</a:t>
            </a:r>
          </a:p>
        </p:txBody>
      </p:sp>
    </p:spTree>
    <p:extLst>
      <p:ext uri="{BB962C8B-B14F-4D97-AF65-F5344CB8AC3E}">
        <p14:creationId xmlns:p14="http://schemas.microsoft.com/office/powerpoint/2010/main" val="2455688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Abstraction over k8s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algn="ctr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4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CRDs !!!</a:t>
            </a:r>
          </a:p>
        </p:txBody>
      </p:sp>
    </p:spTree>
    <p:extLst>
      <p:ext uri="{BB962C8B-B14F-4D97-AF65-F5344CB8AC3E}">
        <p14:creationId xmlns:p14="http://schemas.microsoft.com/office/powerpoint/2010/main" val="212338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Service Abstraction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12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Virtual Service</a:t>
            </a:r>
          </a:p>
        </p:txBody>
      </p:sp>
    </p:spTree>
    <p:extLst>
      <p:ext uri="{BB962C8B-B14F-4D97-AF65-F5344CB8AC3E}">
        <p14:creationId xmlns:p14="http://schemas.microsoft.com/office/powerpoint/2010/main" val="2046365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Traffic Management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HTTP Ingress Gateway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HTTPS Ingress Gateway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Wingdings"/>
              </a:rPr>
              <a:t>Simple Egress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Wingdings"/>
              </a:rPr>
              <a:t>Egress Gateway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556332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Security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End User Authentication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071267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Telemetry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Istio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Distributed Tracing with Jaeger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Prometheus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Wingdings"/>
              </a:rPr>
              <a:t>Grafana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Wingdings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Wingdings"/>
              </a:rPr>
              <a:t>ServiceGraph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Wingdings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Wingdings"/>
              </a:rPr>
              <a:t>Fluentd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80931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 err="1"/>
              <a:t>GiftShop</a:t>
            </a:r>
            <a:r>
              <a:rPr lang="en-US" dirty="0"/>
              <a:t> App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Fictitious App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01D219-B11E-3749-B0CC-708094D4A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4650" y="752353"/>
            <a:ext cx="6291947" cy="390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1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Know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-1968500" y="254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469900" y="12319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66009" y="1539677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2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Pivotal </a:t>
            </a: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AppTx</a:t>
            </a:r>
            <a:endParaRPr lang="en-US" sz="1600" b="1" dirty="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Help Customers with Journey to PCF / PKS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.Net</a:t>
            </a: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 4x / Core 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sreenivas_mr@yahoo.com</a:t>
            </a:r>
            <a:endParaRPr lang="en-US" sz="1100" dirty="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" name="Shape 180">
            <a:extLst>
              <a:ext uri="{FF2B5EF4-FFF2-40B4-BE49-F238E27FC236}">
                <a16:creationId xmlns:a16="http://schemas.microsoft.com/office/drawing/2014/main" id="{F2D19E6D-4B58-B644-9FDD-11AA892EB3C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Me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2821258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Prerequisites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Build &amp; Run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Tools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.Net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Core 2.2 SDK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VSCode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Docker CLI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PKS CLI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HELM Client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Chocolatey if you are using Windows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Git Client</a:t>
            </a:r>
          </a:p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Skills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Git 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.Net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Core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Docker</a:t>
            </a:r>
          </a:p>
        </p:txBody>
      </p:sp>
    </p:spTree>
    <p:extLst>
      <p:ext uri="{BB962C8B-B14F-4D97-AF65-F5344CB8AC3E}">
        <p14:creationId xmlns:p14="http://schemas.microsoft.com/office/powerpoint/2010/main" val="3072132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8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PKS Environment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Build &amp; Run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Harbor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UI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url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: </a:t>
            </a:r>
            <a:r>
              <a:rPr lang="en-US" sz="800" dirty="0">
                <a:hlinkClick r:id="rId3"/>
              </a:rPr>
              <a:t>https://harbor.pksone.io</a:t>
            </a:r>
            <a:endParaRPr lang="en-US" sz="800" dirty="0"/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CLI login:  docker login </a:t>
            </a:r>
            <a:r>
              <a:rPr lang="en-US" sz="800" dirty="0">
                <a:hlinkClick r:id="rId3"/>
              </a:rPr>
              <a:t>https://harbor.pksone.io</a:t>
            </a:r>
            <a:endParaRPr lang="en-US" sz="800" dirty="0"/>
          </a:p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PKS Cluster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pks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get-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kubeconfig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training –u &lt;username&gt; -p &lt;password&gt; -a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api.pksone.io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-k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kubectl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config use-context training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kubectl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 config set-context –current –namespace=&lt;username&gt;-ns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780579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Workshop Structure</a:t>
            </a:r>
            <a:endParaRPr sz="800" dirty="0"/>
          </a:p>
        </p:txBody>
      </p:sp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Build &amp; Run</a:t>
            </a:r>
            <a:endParaRPr dirty="0"/>
          </a:p>
        </p:txBody>
      </p:sp>
      <p:sp>
        <p:nvSpPr>
          <p:cNvPr id="182" name="Shape 182"/>
          <p:cNvSpPr txBox="1"/>
          <p:nvPr/>
        </p:nvSpPr>
        <p:spPr>
          <a:xfrm>
            <a:off x="3273650" y="320625"/>
            <a:ext cx="5671800" cy="4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</a:pPr>
            <a:r>
              <a:rPr lang="en-US" sz="8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Code</a:t>
            </a:r>
            <a:endParaRPr lang="en-US" sz="8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Git </a:t>
            </a:r>
            <a:r>
              <a:rPr lang="en-US" sz="8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url</a:t>
            </a: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: </a:t>
            </a:r>
            <a:r>
              <a:rPr lang="en-US" sz="800" dirty="0"/>
              <a:t> </a:t>
            </a:r>
            <a:r>
              <a:rPr lang="en-US" sz="800" dirty="0">
                <a:hlinkClick r:id="rId3"/>
              </a:rPr>
              <a:t>https://github.com/sreenivasmrpivot/ProgNet2019K8sIstio.git</a:t>
            </a:r>
            <a:r>
              <a:rPr lang="en-US" sz="800" dirty="0"/>
              <a:t> </a:t>
            </a:r>
          </a:p>
          <a:p>
            <a:pPr marL="457200" indent="-3175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400"/>
              <a:buFont typeface="Proxima Nova"/>
              <a:buChar char="●"/>
            </a:pPr>
            <a:r>
              <a:rPr lang="en-US" sz="8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Overall application development has be divided into multiple Labs with details instructions in Readme</a:t>
            </a:r>
          </a:p>
        </p:txBody>
      </p:sp>
    </p:spTree>
    <p:extLst>
      <p:ext uri="{BB962C8B-B14F-4D97-AF65-F5344CB8AC3E}">
        <p14:creationId xmlns:p14="http://schemas.microsoft.com/office/powerpoint/2010/main" val="3640567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Shape 322" descr="SiliconValley-01.jpg"/>
          <p:cNvPicPr preferRelativeResize="0"/>
          <p:nvPr/>
        </p:nvPicPr>
        <p:blipFill rotWithShape="1">
          <a:blip r:embed="rId3">
            <a:alphaModFix/>
          </a:blip>
          <a:srcRect t="1976" r="25810" b="3125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Shape 323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668800" y="2538500"/>
            <a:ext cx="77967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Transforming How The World Builds Software</a:t>
            </a:r>
            <a:endParaRPr sz="25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25" name="Shape 325"/>
          <p:cNvCxnSpPr/>
          <p:nvPr/>
        </p:nvCxnSpPr>
        <p:spPr>
          <a:xfrm>
            <a:off x="4202557" y="2323836"/>
            <a:ext cx="7389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26" name="Shape 326"/>
          <p:cNvGrpSpPr/>
          <p:nvPr/>
        </p:nvGrpSpPr>
        <p:grpSpPr>
          <a:xfrm>
            <a:off x="3681215" y="1516127"/>
            <a:ext cx="1866239" cy="437131"/>
            <a:chOff x="1841475" y="2392725"/>
            <a:chExt cx="3928925" cy="920275"/>
          </a:xfrm>
        </p:grpSpPr>
        <p:sp>
          <p:nvSpPr>
            <p:cNvPr id="327" name="Shape 327"/>
            <p:cNvSpPr/>
            <p:nvPr/>
          </p:nvSpPr>
          <p:spPr>
            <a:xfrm>
              <a:off x="257417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2816875" y="2626700"/>
              <a:ext cx="703700" cy="686300"/>
            </a:xfrm>
            <a:custGeom>
              <a:avLst/>
              <a:gdLst/>
              <a:ahLst/>
              <a:cxnLst/>
              <a:rect l="0" t="0" r="0" b="0"/>
              <a:pathLst>
                <a:path w="28148" h="27452" extrusionOk="0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3557125" y="2626700"/>
              <a:ext cx="614900" cy="685700"/>
            </a:xfrm>
            <a:custGeom>
              <a:avLst/>
              <a:gdLst/>
              <a:ahLst/>
              <a:cxnLst/>
              <a:rect l="0" t="0" r="0" b="0"/>
              <a:pathLst>
                <a:path w="24596" h="27428" extrusionOk="0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4732275" y="2617400"/>
              <a:ext cx="582350" cy="679925"/>
            </a:xfrm>
            <a:custGeom>
              <a:avLst/>
              <a:gdLst/>
              <a:ahLst/>
              <a:cxnLst/>
              <a:rect l="0" t="0" r="0" b="0"/>
              <a:pathLst>
                <a:path w="23294" h="27197" extrusionOk="0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5448725" y="2392725"/>
              <a:ext cx="139950" cy="905175"/>
            </a:xfrm>
            <a:custGeom>
              <a:avLst/>
              <a:gdLst/>
              <a:ahLst/>
              <a:cxnLst/>
              <a:rect l="0" t="0" r="0" b="0"/>
              <a:pathLst>
                <a:path w="5598" h="36207" extrusionOk="0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1841475" y="2392725"/>
              <a:ext cx="617775" cy="904600"/>
            </a:xfrm>
            <a:custGeom>
              <a:avLst/>
              <a:gdLst/>
              <a:ahLst/>
              <a:cxnLst/>
              <a:rect l="0" t="0" r="0" b="0"/>
              <a:pathLst>
                <a:path w="24711" h="36184" extrusionOk="0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4278825" y="2482125"/>
              <a:ext cx="369275" cy="814025"/>
            </a:xfrm>
            <a:custGeom>
              <a:avLst/>
              <a:gdLst/>
              <a:ahLst/>
              <a:cxnLst/>
              <a:rect l="0" t="0" r="0" b="0"/>
              <a:pathLst>
                <a:path w="14771" h="32561" extrusionOk="0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5652525" y="3180600"/>
              <a:ext cx="117875" cy="117300"/>
            </a:xfrm>
            <a:custGeom>
              <a:avLst/>
              <a:gdLst/>
              <a:ahLst/>
              <a:cxnLst/>
              <a:rect l="0" t="0" r="0" b="0"/>
              <a:pathLst>
                <a:path w="4715" h="4692" extrusionOk="0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Shape 335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Know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-1968500" y="254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469900" y="12319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66009" y="1539677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2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Docker</a:t>
            </a:r>
          </a:p>
          <a:p>
            <a:pPr marL="285750" lvl="2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</a:t>
            </a:r>
          </a:p>
          <a:p>
            <a:pPr marL="285750" lvl="2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endParaRPr lang="en-US" sz="1100" dirty="0">
              <a:solidFill>
                <a:schemeClr val="accen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" name="Shape 180">
            <a:extLst>
              <a:ext uri="{FF2B5EF4-FFF2-40B4-BE49-F238E27FC236}">
                <a16:creationId xmlns:a16="http://schemas.microsoft.com/office/drawing/2014/main" id="{F2D19E6D-4B58-B644-9FDD-11AA892EB3C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You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382250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Agenda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-1968500" y="254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469900" y="12319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66009" y="1539677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Developer workflow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 Landscape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PKS Overview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 Overview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 Basics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Meet the Fictitious App 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Build and Run the App in PKS / </a:t>
            </a: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Istio</a:t>
            </a:r>
            <a:endParaRPr lang="en-US" sz="1600" b="1" dirty="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" name="Shape 180">
            <a:extLst>
              <a:ext uri="{FF2B5EF4-FFF2-40B4-BE49-F238E27FC236}">
                <a16:creationId xmlns:a16="http://schemas.microsoft.com/office/drawing/2014/main" id="{ADD656AB-20BD-5E40-BADA-F207590F8F9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Workshop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2373674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Developer Workflow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5F4D8C-54BF-3443-A701-750871BF2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654" y="304214"/>
            <a:ext cx="5877321" cy="447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574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Landscape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Kubernetes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1CD2C2-948D-A94D-9FCB-F5F8A3029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7170" y="439837"/>
            <a:ext cx="6201442" cy="414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843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PKS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-1968500" y="2540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469900" y="12319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66009" y="1539677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OpsMan</a:t>
            </a:r>
            <a:endParaRPr lang="en-US" sz="1600" b="1" dirty="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85750" lvl="0" indent="-285750">
              <a:buFont typeface="Arial"/>
              <a:buChar char="•"/>
            </a:pPr>
            <a:r>
              <a:rPr lang="en-US" sz="1600" b="1" dirty="0" err="1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VSphere</a:t>
            </a: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 Client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NSXT</a:t>
            </a:r>
          </a:p>
          <a:p>
            <a:pPr marL="285750" lvl="0" indent="-285750">
              <a:buFont typeface="Arial"/>
              <a:buChar char="•"/>
            </a:pPr>
            <a:r>
              <a:rPr lang="en-US" sz="1600" b="1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Harbor</a:t>
            </a:r>
          </a:p>
        </p:txBody>
      </p:sp>
      <p:sp>
        <p:nvSpPr>
          <p:cNvPr id="6" name="Shape 180">
            <a:extLst>
              <a:ext uri="{FF2B5EF4-FFF2-40B4-BE49-F238E27FC236}">
                <a16:creationId xmlns:a16="http://schemas.microsoft.com/office/drawing/2014/main" id="{ADD656AB-20BD-5E40-BADA-F207590F8F9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Overview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2119982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Architecture Overview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Kubernetes</a:t>
            </a:r>
            <a:endParaRPr dirty="0"/>
          </a:p>
        </p:txBody>
      </p:sp>
      <p:pic>
        <p:nvPicPr>
          <p:cNvPr id="5" name="Google Shape;30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485" y="0"/>
            <a:ext cx="6052516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7087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50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-US" dirty="0"/>
              <a:t>Core Objects</a:t>
            </a:r>
            <a:endParaRPr dirty="0"/>
          </a:p>
        </p:txBody>
      </p:sp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err="1"/>
              <a:t>Kubernetes</a:t>
            </a:r>
            <a:endParaRPr dirty="0"/>
          </a:p>
        </p:txBody>
      </p:sp>
      <p:sp>
        <p:nvSpPr>
          <p:cNvPr id="6" name="Shape 301"/>
          <p:cNvSpPr txBox="1"/>
          <p:nvPr/>
        </p:nvSpPr>
        <p:spPr>
          <a:xfrm>
            <a:off x="3273650" y="189126"/>
            <a:ext cx="5627700" cy="5030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</a:t>
            </a:r>
            <a:endParaRPr lang="en-US" sz="12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5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Logical grouping or partitioning of resources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Pod</a:t>
            </a:r>
            <a:endParaRPr lang="en-US" sz="12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Smallest unit of work of </a:t>
            </a:r>
            <a:r>
              <a:rPr lang="en-US" sz="9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kubernetes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Services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Unified way of accessing exposed Pods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Eg</a:t>
            </a: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: &lt;svc name&gt;.&lt;namespace&gt;.</a:t>
            </a:r>
            <a:r>
              <a:rPr lang="en-US" sz="900" dirty="0" err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svc.cluster.local</a:t>
            </a:r>
            <a:endParaRPr lang="en-US" sz="9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Labels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Key-value pairs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buClr>
                <a:schemeClr val="folHlink"/>
              </a:buClr>
              <a:buSzPts val="1100"/>
            </a:pPr>
            <a:r>
              <a:rPr lang="en-US" sz="1200" dirty="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Selectors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sz="900" dirty="0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Use labels to filter or select objects</a:t>
            </a:r>
          </a:p>
          <a:p>
            <a:pPr lv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</a:pPr>
            <a:endParaRPr lang="en-US" sz="1000" dirty="0">
              <a:solidFill>
                <a:srgbClr val="EFEFE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606375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/>
    </p:bldLst>
  </p:timing>
</p:sld>
</file>

<file path=ppt/theme/theme1.xml><?xml version="1.0" encoding="utf-8"?>
<a:theme xmlns:a="http://schemas.openxmlformats.org/drawingml/2006/main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21107</TotalTime>
  <Words>1953</Words>
  <Application>Microsoft Macintosh PowerPoint</Application>
  <PresentationFormat>On-screen Show (16:9)</PresentationFormat>
  <Paragraphs>319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Proxima Nova</vt:lpstr>
      <vt:lpstr>Wingdings</vt:lpstr>
      <vt:lpstr>Arial</vt:lpstr>
      <vt:lpstr>Pivotal Presentation Theme v1</vt:lpstr>
      <vt:lpstr>Deploy and Run a Distributed Cloud Native system using Istio, Kubernetes &amp; .NET core  ProgNet 2019</vt:lpstr>
      <vt:lpstr>Know</vt:lpstr>
      <vt:lpstr>Know</vt:lpstr>
      <vt:lpstr>Agenda</vt:lpstr>
      <vt:lpstr>Developer Workflow</vt:lpstr>
      <vt:lpstr>Kubernetes</vt:lpstr>
      <vt:lpstr>PKS</vt:lpstr>
      <vt:lpstr>Kubernetes</vt:lpstr>
      <vt:lpstr>Kubernetes</vt:lpstr>
      <vt:lpstr>Kubernetes</vt:lpstr>
      <vt:lpstr>Kubernetes</vt:lpstr>
      <vt:lpstr>Istio</vt:lpstr>
      <vt:lpstr>Istio</vt:lpstr>
      <vt:lpstr>Istio</vt:lpstr>
      <vt:lpstr>Istio</vt:lpstr>
      <vt:lpstr>Istio</vt:lpstr>
      <vt:lpstr>Istio</vt:lpstr>
      <vt:lpstr>Istio</vt:lpstr>
      <vt:lpstr>Fictitious App</vt:lpstr>
      <vt:lpstr>Build &amp; Run</vt:lpstr>
      <vt:lpstr>Build &amp; Run</vt:lpstr>
      <vt:lpstr>Build &amp; Run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Dotnet core on PKS Application Transformation Core Engineering Practice Talk</dc:title>
  <cp:lastModifiedBy>Sreenivas Rajaram</cp:lastModifiedBy>
  <cp:revision>208</cp:revision>
  <dcterms:modified xsi:type="dcterms:W3CDTF">2019-09-11T23:45:19Z</dcterms:modified>
</cp:coreProperties>
</file>